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6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14796-C0DC-4BFA-A3BD-3FBFA60A0E34}" type="datetimeFigureOut">
              <a:rPr lang="es-ES" smtClean="0"/>
              <a:t>09/07/2018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C8B9C-A450-4420-A87F-675FAA056A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913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09/07/2018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88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09/07/2018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46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09/07/2018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107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09/07/2018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82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09/07/2018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74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09/07/2018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41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09/07/2018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55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09/07/2018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9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09/07/2018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26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09/07/2018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49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09/07/2018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88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638E4-C443-4D88-9E75-58735B41027E}" type="datetimeFigureOut">
              <a:rPr lang="es-ES" smtClean="0"/>
              <a:t>09/07/2018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24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PowerPoint_Slide1.sld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6775"/>
            <a:ext cx="9144000" cy="599122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03320" y="190050"/>
            <a:ext cx="8923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</a:t>
            </a:r>
            <a:r>
              <a:rPr lang="es-ES_tradn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Ley crecimiento exponencial de la ciencia (D.J.S. Price)</a:t>
            </a:r>
            <a:r>
              <a:rPr lang="es-ES_tradn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5330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95300" y="1357313"/>
            <a:ext cx="8153400" cy="480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s-ES" sz="2800" dirty="0" smtClean="0">
                <a:latin typeface="Arial Narrow" pitchFamily="34" charset="0"/>
              </a:rPr>
              <a:t>Ejemplo</a:t>
            </a:r>
            <a:r>
              <a:rPr lang="es-ES" sz="2800" dirty="0">
                <a:latin typeface="Arial Narrow" pitchFamily="34" charset="0"/>
              </a:rPr>
              <a:t>: si en una determinada área de conocimiento existen 100 autores que han publicado un solo trabajo (una sola firma), cuantos autores habrán publicado más trabajos.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es-ES" sz="800" dirty="0">
              <a:latin typeface="Arial Narrow" pitchFamily="34" charset="0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s-ES" sz="2400" dirty="0">
                <a:latin typeface="Arial Narrow" pitchFamily="34" charset="0"/>
              </a:rPr>
              <a:t>				</a:t>
            </a:r>
            <a:r>
              <a:rPr lang="es-ES" sz="3200" b="1" dirty="0">
                <a:latin typeface="Arial Narrow" pitchFamily="34" charset="0"/>
              </a:rPr>
              <a:t>    </a:t>
            </a:r>
            <a:r>
              <a:rPr lang="es-ES" sz="3200" b="1" dirty="0" smtClean="0">
                <a:latin typeface="Arial Narrow" pitchFamily="34" charset="0"/>
              </a:rPr>
              <a:t>A(n</a:t>
            </a:r>
            <a:r>
              <a:rPr lang="es-ES" sz="3200" b="1" dirty="0">
                <a:latin typeface="Arial Narrow" pitchFamily="34" charset="0"/>
              </a:rPr>
              <a:t>) = A(j)/n</a:t>
            </a:r>
            <a:r>
              <a:rPr lang="es-ES" sz="3200" b="1" baseline="30000" dirty="0">
                <a:latin typeface="Arial Narrow" pitchFamily="34" charset="0"/>
              </a:rPr>
              <a:t>2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es-ES" sz="2800" baseline="30000" dirty="0">
              <a:latin typeface="Arial Narrow" pitchFamily="34" charset="0"/>
            </a:endParaRPr>
          </a:p>
          <a:p>
            <a:pPr marL="360000" indent="-342900" algn="just">
              <a:spcBef>
                <a:spcPts val="0"/>
              </a:spcBef>
              <a:defRPr/>
            </a:pPr>
            <a:r>
              <a:rPr lang="es-ES" sz="2400" dirty="0">
                <a:latin typeface="Arial Narrow" pitchFamily="34" charset="0"/>
              </a:rPr>
              <a:t>	n = 2 </a:t>
            </a:r>
            <a:r>
              <a:rPr lang="es-ES" sz="2400" dirty="0">
                <a:latin typeface="Arial Narrow" pitchFamily="34" charset="0"/>
                <a:sym typeface="Wingdings" pitchFamily="2" charset="2"/>
              </a:rPr>
              <a:t> </a:t>
            </a:r>
            <a:r>
              <a:rPr lang="es-ES" sz="2400" dirty="0">
                <a:latin typeface="Arial Narrow" pitchFamily="34" charset="0"/>
              </a:rPr>
              <a:t>A(2) = A(100)/2</a:t>
            </a:r>
            <a:r>
              <a:rPr lang="es-ES" sz="2400" baseline="30000" dirty="0">
                <a:latin typeface="Arial Narrow" pitchFamily="34" charset="0"/>
              </a:rPr>
              <a:t>2</a:t>
            </a:r>
            <a:r>
              <a:rPr lang="es-ES" sz="2400" dirty="0">
                <a:latin typeface="Arial Narrow" pitchFamily="34" charset="0"/>
              </a:rPr>
              <a:t> ; A(2) = 100/4 = 25 </a:t>
            </a:r>
            <a:r>
              <a:rPr lang="es-ES" sz="2400" dirty="0" smtClean="0">
                <a:latin typeface="Arial Narrow" pitchFamily="34" charset="0"/>
              </a:rPr>
              <a:t>autores</a:t>
            </a:r>
            <a:r>
              <a:rPr lang="es-ES" sz="2400" dirty="0">
                <a:latin typeface="Arial Narrow" pitchFamily="34" charset="0"/>
              </a:rPr>
              <a:t>	</a:t>
            </a:r>
            <a:r>
              <a:rPr lang="es-ES" sz="1200" dirty="0">
                <a:latin typeface="Arial Narrow" pitchFamily="34" charset="0"/>
              </a:rPr>
              <a:t>.</a:t>
            </a:r>
          </a:p>
          <a:p>
            <a:pPr marL="360000" indent="-342900" algn="just">
              <a:spcBef>
                <a:spcPts val="0"/>
              </a:spcBef>
              <a:defRPr/>
            </a:pPr>
            <a:r>
              <a:rPr lang="es-ES" sz="1200" dirty="0">
                <a:latin typeface="Arial Narrow" pitchFamily="34" charset="0"/>
              </a:rPr>
              <a:t>	.</a:t>
            </a:r>
          </a:p>
          <a:p>
            <a:pPr marL="360000" indent="-342900" algn="just">
              <a:spcBef>
                <a:spcPts val="0"/>
              </a:spcBef>
              <a:defRPr/>
            </a:pPr>
            <a:r>
              <a:rPr lang="es-ES" sz="1200" dirty="0">
                <a:latin typeface="Arial Narrow" pitchFamily="34" charset="0"/>
              </a:rPr>
              <a:t>	.</a:t>
            </a:r>
          </a:p>
          <a:p>
            <a:pPr marL="360000" indent="-342900" algn="just">
              <a:spcBef>
                <a:spcPts val="0"/>
              </a:spcBef>
              <a:defRPr/>
            </a:pPr>
            <a:r>
              <a:rPr lang="es-ES" sz="2400" dirty="0">
                <a:latin typeface="Arial Narrow" pitchFamily="34" charset="0"/>
              </a:rPr>
              <a:t>	n = 10 </a:t>
            </a:r>
            <a:r>
              <a:rPr lang="es-ES" sz="2400" dirty="0">
                <a:latin typeface="Arial Narrow" pitchFamily="34" charset="0"/>
                <a:sym typeface="Wingdings" pitchFamily="2" charset="2"/>
              </a:rPr>
              <a:t> </a:t>
            </a:r>
            <a:r>
              <a:rPr lang="es-ES" sz="2400" dirty="0">
                <a:latin typeface="Arial Narrow" pitchFamily="34" charset="0"/>
              </a:rPr>
              <a:t>A(10) = A(100)/10</a:t>
            </a:r>
            <a:r>
              <a:rPr lang="es-ES" sz="2400" baseline="30000" dirty="0">
                <a:latin typeface="Arial Narrow" pitchFamily="34" charset="0"/>
              </a:rPr>
              <a:t>2</a:t>
            </a:r>
            <a:r>
              <a:rPr lang="es-ES" sz="2400" dirty="0">
                <a:latin typeface="Arial Narrow" pitchFamily="34" charset="0"/>
              </a:rPr>
              <a:t> ; A(10) = 100/100 = 1 </a:t>
            </a:r>
            <a:r>
              <a:rPr lang="es-ES" sz="2400" dirty="0" smtClean="0">
                <a:latin typeface="Arial Narrow" pitchFamily="34" charset="0"/>
              </a:rPr>
              <a:t>autor</a:t>
            </a:r>
            <a:endParaRPr lang="es-ES" sz="28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95300" y="595402"/>
            <a:ext cx="6686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</a:t>
            </a:r>
            <a:r>
              <a:rPr lang="es-ES_tradn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Ley </a:t>
            </a: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productividad de los autores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4842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42938" y="1357313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es-ES" sz="2800" dirty="0">
                <a:solidFill>
                  <a:srgbClr val="800000"/>
                </a:solidFill>
                <a:latin typeface="Arial Narrow" pitchFamily="34" charset="0"/>
              </a:rPr>
              <a:t>Índice de Productividad de los autores 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es-ES" sz="1200" dirty="0">
              <a:latin typeface="Arial Narrow" pitchFamily="34" charset="0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s-ES" sz="2800" dirty="0">
                <a:latin typeface="Arial Narrow" pitchFamily="34" charset="0"/>
              </a:rPr>
              <a:t>La productividad sigue el conocido “</a:t>
            </a:r>
            <a:r>
              <a:rPr lang="es-ES" sz="2800" b="1" dirty="0">
                <a:latin typeface="Arial Narrow" pitchFamily="34" charset="0"/>
              </a:rPr>
              <a:t>efecto Mateo</a:t>
            </a:r>
            <a:r>
              <a:rPr lang="es-ES" sz="2800" dirty="0">
                <a:latin typeface="Arial Narrow" pitchFamily="34" charset="0"/>
              </a:rPr>
              <a:t>” o ventaja acumulativa.</a:t>
            </a:r>
          </a:p>
          <a:p>
            <a:pPr marL="1433513" lvl="1" algn="just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«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Según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las palabras de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Mateo el Evangelista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, </a:t>
            </a:r>
            <a:r>
              <a:rPr lang="es-ES" sz="2800" dirty="0" smtClean="0">
                <a:solidFill>
                  <a:srgbClr val="FF0000"/>
                </a:solidFill>
                <a:latin typeface="Arial Narrow" pitchFamily="34" charset="0"/>
              </a:rPr>
              <a:t>... </a:t>
            </a:r>
            <a:r>
              <a:rPr lang="es-ES" sz="2800" dirty="0">
                <a:solidFill>
                  <a:srgbClr val="FF0000"/>
                </a:solidFill>
                <a:latin typeface="Arial Narrow" pitchFamily="34" charset="0"/>
              </a:rPr>
              <a:t>porque al que tiene le será dado, y tendrá más, y al que no tiene, aún lo que tiene le será negado</a:t>
            </a:r>
            <a:r>
              <a:rPr lang="en-US" sz="2800" dirty="0">
                <a:solidFill>
                  <a:srgbClr val="FF0000"/>
                </a:solidFill>
                <a:latin typeface="Arial Narrow" pitchFamily="34" charset="0"/>
              </a:rPr>
              <a:t>»</a:t>
            </a:r>
          </a:p>
          <a:p>
            <a:pPr marL="355600" lvl="1" algn="just">
              <a:lnSpc>
                <a:spcPct val="140000"/>
              </a:lnSpc>
              <a:spcBef>
                <a:spcPct val="20000"/>
              </a:spcBef>
              <a:tabLst>
                <a:tab pos="355600" algn="l"/>
              </a:tabLst>
              <a:defRPr/>
            </a:pPr>
            <a:r>
              <a:rPr lang="es-ES" sz="2800" dirty="0" smtClean="0">
                <a:latin typeface="Arial Narrow" pitchFamily="34" charset="0"/>
                <a:sym typeface="Wingdings" panose="05000000000000000000" pitchFamily="2" charset="2"/>
              </a:rPr>
              <a:t> </a:t>
            </a:r>
            <a:r>
              <a:rPr lang="es-ES" sz="2800" dirty="0" smtClean="0">
                <a:latin typeface="Arial Narrow" pitchFamily="34" charset="0"/>
              </a:rPr>
              <a:t>Cuantos más </a:t>
            </a:r>
            <a:r>
              <a:rPr lang="es-ES" sz="2800" dirty="0">
                <a:latin typeface="Arial Narrow" pitchFamily="34" charset="0"/>
              </a:rPr>
              <a:t>trabajos tiene un autor mayor </a:t>
            </a:r>
            <a:r>
              <a:rPr lang="es-ES" sz="2800" dirty="0" smtClean="0">
                <a:latin typeface="Arial Narrow" pitchFamily="34" charset="0"/>
              </a:rPr>
              <a:t>será la facilidad </a:t>
            </a:r>
            <a:r>
              <a:rPr lang="es-ES" sz="2800" dirty="0">
                <a:latin typeface="Arial Narrow" pitchFamily="34" charset="0"/>
              </a:rPr>
              <a:t>para publicar.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" y="3110102"/>
            <a:ext cx="1426588" cy="193869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95300" y="595402"/>
            <a:ext cx="6798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</a:t>
            </a:r>
            <a:r>
              <a:rPr lang="es-ES_tradn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Efecto mateo o de ventaja acumulativa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59188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052826"/>
              </p:ext>
            </p:extLst>
          </p:nvPr>
        </p:nvGraphicFramePr>
        <p:xfrm>
          <a:off x="0" y="736847"/>
          <a:ext cx="9144000" cy="6121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iapositiva" r:id="rId4" imgW="361276" imgH="223917" progId="PowerPoint.Slide.12">
                  <p:embed/>
                </p:oleObj>
              </mc:Choice>
              <mc:Fallback>
                <p:oleObj name="Diapositiva" r:id="rId4" imgW="361276" imgH="223917" progId="PowerPoint.Slide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36847"/>
                        <a:ext cx="9144000" cy="6121153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3"/>
          <p:cNvSpPr/>
          <p:nvPr/>
        </p:nvSpPr>
        <p:spPr>
          <a:xfrm>
            <a:off x="495301" y="275806"/>
            <a:ext cx="8045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</a:t>
            </a:r>
            <a:r>
              <a:rPr lang="es-ES_tradn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Esquema de la Ley de la dispersión (anillos de Bradford)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772854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542925" y="1076280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4000" dirty="0" smtClean="0">
                <a:solidFill>
                  <a:srgbClr val="800000"/>
                </a:solidFill>
                <a:latin typeface="Arial Narrow" pitchFamily="34" charset="0"/>
              </a:rPr>
              <a:t>Factor de impacto</a:t>
            </a:r>
            <a:endParaRPr lang="es-MX" sz="4000" dirty="0">
              <a:solidFill>
                <a:srgbClr val="800000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28625" y="2000250"/>
            <a:ext cx="82296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2400" b="0" dirty="0">
                <a:latin typeface="+mn-lt"/>
                <a:cs typeface="+mn-cs"/>
              </a:rPr>
              <a:t>Indicador que mide la </a:t>
            </a:r>
            <a:r>
              <a:rPr lang="es-ES" sz="2400" b="1" dirty="0">
                <a:latin typeface="+mn-lt"/>
                <a:cs typeface="+mn-cs"/>
              </a:rPr>
              <a:t>importancia relativa de una revista </a:t>
            </a:r>
            <a:r>
              <a:rPr lang="es-ES" sz="2400" b="0" dirty="0">
                <a:latin typeface="+mn-lt"/>
                <a:cs typeface="+mn-cs"/>
              </a:rPr>
              <a:t>dentro de su área </a:t>
            </a:r>
            <a:r>
              <a:rPr lang="es-ES" sz="2400" b="0" dirty="0" smtClean="0">
                <a:latin typeface="+mn-lt"/>
                <a:cs typeface="+mn-cs"/>
              </a:rPr>
              <a:t>temática.</a:t>
            </a:r>
            <a:endParaRPr lang="es-ES" sz="2400" b="0" dirty="0">
              <a:latin typeface="+mn-lt"/>
              <a:cs typeface="+mn-cs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2400" b="0" dirty="0">
                <a:latin typeface="+mn-lt"/>
                <a:cs typeface="+mn-cs"/>
              </a:rPr>
              <a:t>Se calcula para un año determinado a partir de los datos de los dos años inmediatamente </a:t>
            </a:r>
            <a:r>
              <a:rPr lang="es-ES" sz="2400" b="0" dirty="0" smtClean="0">
                <a:latin typeface="+mn-lt"/>
                <a:cs typeface="+mn-cs"/>
              </a:rPr>
              <a:t>anteriores.</a:t>
            </a:r>
            <a:endParaRPr lang="es-ES" sz="2400" b="0" dirty="0">
              <a:latin typeface="+mn-lt"/>
              <a:cs typeface="+mn-cs"/>
            </a:endParaRPr>
          </a:p>
        </p:txBody>
      </p: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533400" y="3810000"/>
            <a:ext cx="8001000" cy="2232025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>
              <a:latin typeface="Arial Narrow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3400" y="4343400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dirty="0"/>
              <a:t>Factor de impacto para una revista en un año determinado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124200" y="4572000"/>
            <a:ext cx="665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dirty="0"/>
              <a:t>=</a:t>
            </a:r>
          </a:p>
        </p:txBody>
      </p:sp>
      <p:sp>
        <p:nvSpPr>
          <p:cNvPr id="7176" name="Line 5"/>
          <p:cNvSpPr>
            <a:spLocks noChangeShapeType="1"/>
          </p:cNvSpPr>
          <p:nvPr/>
        </p:nvSpPr>
        <p:spPr bwMode="auto">
          <a:xfrm>
            <a:off x="3733800" y="4800600"/>
            <a:ext cx="4648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77" name="Text Box 4"/>
          <p:cNvSpPr txBox="1">
            <a:spLocks noChangeArrowheads="1"/>
          </p:cNvSpPr>
          <p:nvPr/>
        </p:nvSpPr>
        <p:spPr bwMode="auto">
          <a:xfrm>
            <a:off x="3733800" y="38862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/>
              <a:t>Citas recibidas en el año por los artículos publicados durante los 2 inmediatamente anteriores </a:t>
            </a:r>
          </a:p>
        </p:txBody>
      </p:sp>
      <p:sp>
        <p:nvSpPr>
          <p:cNvPr id="7178" name="Text Box 8"/>
          <p:cNvSpPr txBox="1">
            <a:spLocks noChangeArrowheads="1"/>
          </p:cNvSpPr>
          <p:nvPr/>
        </p:nvSpPr>
        <p:spPr bwMode="auto">
          <a:xfrm>
            <a:off x="3810000" y="4953000"/>
            <a:ext cx="4495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/>
              <a:t>Número total de artículos publicados en la revista en los 2 años inmediatamente anteriores</a:t>
            </a:r>
          </a:p>
        </p:txBody>
      </p:sp>
      <p:cxnSp>
        <p:nvCxnSpPr>
          <p:cNvPr id="13" name="12 Conector recto"/>
          <p:cNvCxnSpPr>
            <a:stCxn id="7175" idx="3"/>
          </p:cNvCxnSpPr>
          <p:nvPr/>
        </p:nvCxnSpPr>
        <p:spPr>
          <a:xfrm flipV="1">
            <a:off x="3789363" y="4797152"/>
            <a:ext cx="4527053" cy="344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3"/>
          <p:cNvSpPr/>
          <p:nvPr/>
        </p:nvSpPr>
        <p:spPr>
          <a:xfrm>
            <a:off x="495300" y="275806"/>
            <a:ext cx="6603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</a:t>
            </a:r>
            <a:r>
              <a:rPr lang="es-ES_tradn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s-ES_trad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Indicadores de repercusión e </a:t>
            </a:r>
            <a:r>
              <a:rPr lang="es-ES_tradn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1174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230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Tema de Office</vt:lpstr>
      <vt:lpstr>Diapositiva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Sanz Valero, Javier</cp:lastModifiedBy>
  <cp:revision>18</cp:revision>
  <dcterms:created xsi:type="dcterms:W3CDTF">2018-06-30T17:55:43Z</dcterms:created>
  <dcterms:modified xsi:type="dcterms:W3CDTF">2018-07-09T11:26:52Z</dcterms:modified>
</cp:coreProperties>
</file>